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9" r:id="rId3"/>
    <p:sldId id="258" r:id="rId4"/>
    <p:sldId id="268" r:id="rId5"/>
    <p:sldId id="263" r:id="rId6"/>
    <p:sldId id="270" r:id="rId7"/>
    <p:sldId id="261" r:id="rId8"/>
    <p:sldId id="262" r:id="rId9"/>
    <p:sldId id="265" r:id="rId10"/>
    <p:sldId id="271" r:id="rId11"/>
    <p:sldId id="266" r:id="rId12"/>
    <p:sldId id="272" r:id="rId13"/>
    <p:sldId id="273" r:id="rId14"/>
    <p:sldId id="274" r:id="rId15"/>
    <p:sldId id="267" r:id="rId16"/>
    <p:sldId id="278" r:id="rId17"/>
    <p:sldId id="277" r:id="rId18"/>
    <p:sldId id="276" r:id="rId19"/>
    <p:sldId id="275" r:id="rId20"/>
    <p:sldId id="279" r:id="rId21"/>
    <p:sldId id="282" r:id="rId22"/>
    <p:sldId id="283" r:id="rId23"/>
    <p:sldId id="280" r:id="rId24"/>
    <p:sldId id="284" r:id="rId25"/>
    <p:sldId id="285" r:id="rId26"/>
    <p:sldId id="287" r:id="rId27"/>
    <p:sldId id="260" r:id="rId28"/>
    <p:sldId id="288" r:id="rId29"/>
    <p:sldId id="292" r:id="rId30"/>
    <p:sldId id="293" r:id="rId31"/>
    <p:sldId id="294" r:id="rId32"/>
    <p:sldId id="297" r:id="rId33"/>
    <p:sldId id="295" r:id="rId34"/>
    <p:sldId id="296" r:id="rId35"/>
    <p:sldId id="299" r:id="rId36"/>
    <p:sldId id="300" r:id="rId37"/>
    <p:sldId id="301" r:id="rId38"/>
    <p:sldId id="302" r:id="rId39"/>
    <p:sldId id="298" r:id="rId40"/>
    <p:sldId id="290" r:id="rId41"/>
    <p:sldId id="291" r:id="rId42"/>
    <p:sldId id="303" r:id="rId43"/>
    <p:sldId id="305" r:id="rId4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069" autoAdjust="0"/>
    <p:restoredTop sz="94660"/>
  </p:normalViewPr>
  <p:slideViewPr>
    <p:cSldViewPr snapToGrid="0">
      <p:cViewPr varScale="1">
        <p:scale>
          <a:sx n="55" d="100"/>
          <a:sy n="55" d="100"/>
        </p:scale>
        <p:origin x="1387" y="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D7981-5D69-4653-86DB-5AF869A4081D}" type="datetimeFigureOut">
              <a:rPr lang="de-DE" smtClean="0"/>
              <a:t>29.05.2023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18D4B-AB75-48C3-8AC5-2EF3F2D1ED5F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90309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7000">
        <p:fade/>
      </p:transition>
    </mc:Choice>
    <mc:Fallback xmlns="">
      <p:transition spd="slow" advClick="0" advTm="7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D7981-5D69-4653-86DB-5AF869A4081D}" type="datetimeFigureOut">
              <a:rPr lang="de-DE" smtClean="0"/>
              <a:t>29.05.2023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18D4B-AB75-48C3-8AC5-2EF3F2D1ED5F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34155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7000">
        <p:fade/>
      </p:transition>
    </mc:Choice>
    <mc:Fallback xmlns="">
      <p:transition spd="slow" advClick="0" advTm="7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D7981-5D69-4653-86DB-5AF869A4081D}" type="datetimeFigureOut">
              <a:rPr lang="de-DE" smtClean="0"/>
              <a:t>29.05.2023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18D4B-AB75-48C3-8AC5-2EF3F2D1ED5F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05114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7000">
        <p:fade/>
      </p:transition>
    </mc:Choice>
    <mc:Fallback xmlns="">
      <p:transition spd="slow" advClick="0" advTm="7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D7981-5D69-4653-86DB-5AF869A4081D}" type="datetimeFigureOut">
              <a:rPr lang="de-DE" smtClean="0"/>
              <a:t>29.05.2023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18D4B-AB75-48C3-8AC5-2EF3F2D1ED5F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78634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7000">
        <p:fade/>
      </p:transition>
    </mc:Choice>
    <mc:Fallback xmlns="">
      <p:transition spd="slow" advClick="0" advTm="7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D7981-5D69-4653-86DB-5AF869A4081D}" type="datetimeFigureOut">
              <a:rPr lang="de-DE" smtClean="0"/>
              <a:t>29.05.2023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18D4B-AB75-48C3-8AC5-2EF3F2D1ED5F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14043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7000">
        <p:fade/>
      </p:transition>
    </mc:Choice>
    <mc:Fallback xmlns="">
      <p:transition spd="slow" advClick="0" advTm="7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D7981-5D69-4653-86DB-5AF869A4081D}" type="datetimeFigureOut">
              <a:rPr lang="de-DE" smtClean="0"/>
              <a:t>29.05.2023</a:t>
            </a:fld>
            <a:endParaRPr lang="de-D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18D4B-AB75-48C3-8AC5-2EF3F2D1ED5F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01697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7000">
        <p:fade/>
      </p:transition>
    </mc:Choice>
    <mc:Fallback xmlns="">
      <p:transition spd="slow" advClick="0" advTm="7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D7981-5D69-4653-86DB-5AF869A4081D}" type="datetimeFigureOut">
              <a:rPr lang="de-DE" smtClean="0"/>
              <a:t>29.05.2023</a:t>
            </a:fld>
            <a:endParaRPr lang="de-DE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18D4B-AB75-48C3-8AC5-2EF3F2D1ED5F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64956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7000">
        <p:fade/>
      </p:transition>
    </mc:Choice>
    <mc:Fallback xmlns="">
      <p:transition spd="slow" advClick="0" advTm="7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D7981-5D69-4653-86DB-5AF869A4081D}" type="datetimeFigureOut">
              <a:rPr lang="de-DE" smtClean="0"/>
              <a:t>29.05.2023</a:t>
            </a:fld>
            <a:endParaRPr lang="de-D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18D4B-AB75-48C3-8AC5-2EF3F2D1ED5F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39119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7000">
        <p:fade/>
      </p:transition>
    </mc:Choice>
    <mc:Fallback xmlns="">
      <p:transition spd="slow" advClick="0" advTm="7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D7981-5D69-4653-86DB-5AF869A4081D}" type="datetimeFigureOut">
              <a:rPr lang="de-DE" smtClean="0"/>
              <a:t>29.05.2023</a:t>
            </a:fld>
            <a:endParaRPr lang="de-D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18D4B-AB75-48C3-8AC5-2EF3F2D1ED5F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46156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7000">
        <p:fade/>
      </p:transition>
    </mc:Choice>
    <mc:Fallback xmlns="">
      <p:transition spd="slow" advClick="0" advTm="7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D7981-5D69-4653-86DB-5AF869A4081D}" type="datetimeFigureOut">
              <a:rPr lang="de-DE" smtClean="0"/>
              <a:t>29.05.2023</a:t>
            </a:fld>
            <a:endParaRPr lang="de-D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18D4B-AB75-48C3-8AC5-2EF3F2D1ED5F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48702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7000">
        <p:fade/>
      </p:transition>
    </mc:Choice>
    <mc:Fallback xmlns="">
      <p:transition spd="slow" advClick="0" advTm="7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dirty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D7981-5D69-4653-86DB-5AF869A4081D}" type="datetimeFigureOut">
              <a:rPr lang="de-DE" smtClean="0"/>
              <a:t>29.05.2023</a:t>
            </a:fld>
            <a:endParaRPr lang="de-D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18D4B-AB75-48C3-8AC5-2EF3F2D1ED5F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68332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7000">
        <p:fade/>
      </p:transition>
    </mc:Choice>
    <mc:Fallback xmlns="">
      <p:transition spd="slow" advClick="0" advTm="7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5D7981-5D69-4653-86DB-5AF869A4081D}" type="datetimeFigureOut">
              <a:rPr lang="de-DE" smtClean="0"/>
              <a:t>29.05.2023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C18D4B-AB75-48C3-8AC5-2EF3F2D1ED5F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06013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3000" advClick="0" advTm="7000">
        <p:fade/>
      </p:transition>
    </mc:Choice>
    <mc:Fallback xmlns="">
      <p:transition spd="slow" advClick="0" advTm="7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2.jpeg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9.jpeg"/><Relationship Id="rId4" Type="http://schemas.openxmlformats.org/officeDocument/2006/relationships/image" Target="../media/image6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8.jpeg"/><Relationship Id="rId4" Type="http://schemas.openxmlformats.org/officeDocument/2006/relationships/image" Target="../media/image77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3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eg"/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6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eg"/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0.jpeg"/><Relationship Id="rId4" Type="http://schemas.openxmlformats.org/officeDocument/2006/relationships/image" Target="../media/image8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jpeg"/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3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jpeg"/><Relationship Id="rId2" Type="http://schemas.openxmlformats.org/officeDocument/2006/relationships/image" Target="../media/image9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6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jpeg"/><Relationship Id="rId2" Type="http://schemas.openxmlformats.org/officeDocument/2006/relationships/image" Target="../media/image9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9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jpeg"/><Relationship Id="rId2" Type="http://schemas.openxmlformats.org/officeDocument/2006/relationships/image" Target="../media/image10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3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jpeg"/><Relationship Id="rId2" Type="http://schemas.openxmlformats.org/officeDocument/2006/relationships/image" Target="../media/image10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6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jpeg"/><Relationship Id="rId2" Type="http://schemas.openxmlformats.org/officeDocument/2006/relationships/image" Target="../media/image10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9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jpeg"/><Relationship Id="rId2" Type="http://schemas.openxmlformats.org/officeDocument/2006/relationships/image" Target="../media/image11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2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jpeg"/><Relationship Id="rId2" Type="http://schemas.openxmlformats.org/officeDocument/2006/relationships/image" Target="../media/image113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jpeg"/><Relationship Id="rId2" Type="http://schemas.openxmlformats.org/officeDocument/2006/relationships/image" Target="../media/image11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jpeg"/><Relationship Id="rId2" Type="http://schemas.openxmlformats.org/officeDocument/2006/relationships/image" Target="../media/image11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0.jpe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1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jpeg"/><Relationship Id="rId2" Type="http://schemas.openxmlformats.org/officeDocument/2006/relationships/image" Target="../media/image122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56CEC9DB-AB3B-571A-1752-8EB5BCE699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005" y="307355"/>
            <a:ext cx="8237989" cy="1452792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0E9B5C25-D3A8-7801-3AE0-AAF394E1EF79}"/>
              </a:ext>
            </a:extLst>
          </p:cNvPr>
          <p:cNvSpPr txBox="1"/>
          <p:nvPr/>
        </p:nvSpPr>
        <p:spPr>
          <a:xfrm>
            <a:off x="1234643" y="1706167"/>
            <a:ext cx="66747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600" b="1" dirty="0"/>
              <a:t>Projektwoche 08.05. – 12.05.2023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4B2876D6-DE26-4747-84A6-0A30B03981F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6226" y="2929012"/>
            <a:ext cx="5259898" cy="4598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3D7046C3-9CD6-2D3B-B07E-7A05AE5EC83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0392" y="3795704"/>
            <a:ext cx="5511567" cy="22650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27A20478-FFE4-14C5-0A7B-AFB152E88CA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76750" y="2352498"/>
            <a:ext cx="2731024" cy="43706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01240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7000">
        <p:fade/>
      </p:transition>
    </mc:Choice>
    <mc:Fallback xmlns="">
      <p:transition spd="slow" advClick="0" advTm="700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780172B8-2797-AD8F-97E1-74E8353C09A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0942" y="643228"/>
            <a:ext cx="4256586" cy="28377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57357F2E-7467-6D03-8953-34EA65A230E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31157" y="687595"/>
            <a:ext cx="4211901" cy="28079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A23A8070-926F-1793-714E-9AAEE341924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0942" y="3673270"/>
            <a:ext cx="4165475" cy="27769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B25CA6CA-7197-2413-6083-6367FAEA923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7585" y="3673271"/>
            <a:ext cx="4165476" cy="27769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7509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7000">
        <p:fade/>
      </p:transition>
    </mc:Choice>
    <mc:Fallback xmlns="">
      <p:transition spd="slow" advClick="0" advTm="700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C8CDA268-1F64-4104-3656-4CB97180E200}"/>
              </a:ext>
            </a:extLst>
          </p:cNvPr>
          <p:cNvSpPr txBox="1"/>
          <p:nvPr/>
        </p:nvSpPr>
        <p:spPr>
          <a:xfrm>
            <a:off x="1699850" y="381000"/>
            <a:ext cx="57443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4000" dirty="0"/>
              <a:t>… ab in den Kräutergarten!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B388A338-6DD1-5F91-E12F-A09C54FB96B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0389" y="1088885"/>
            <a:ext cx="3858997" cy="25726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E3EE50E9-1C78-EDA9-E09D-85BE55D5EE2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5209781" y="2153390"/>
            <a:ext cx="4217722" cy="28118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0AF783F9-2BE8-F3D8-4858-4CDD9B2C089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6373" y="3790707"/>
            <a:ext cx="4250420" cy="28336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95240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7000">
        <p:fade/>
      </p:transition>
    </mc:Choice>
    <mc:Fallback xmlns="">
      <p:transition spd="slow" advClick="0" advTm="700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3FC7B464-97DD-B2EB-1AC9-EB2DC8FC417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5584" y="342419"/>
            <a:ext cx="4016415" cy="26776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5A51E03F-1768-62CB-74DD-CEC3EFE2E4B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5585" y="3140302"/>
            <a:ext cx="5281074" cy="35207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5C5AB8E7-2EE3-7111-8D28-5C75C391705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697440" y="1406593"/>
            <a:ext cx="4840305" cy="32268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88510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7000">
        <p:fade/>
      </p:transition>
    </mc:Choice>
    <mc:Fallback xmlns="">
      <p:transition spd="slow" advClick="0" advTm="7000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903017FA-6675-F82F-34F8-A4C01430563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53033" y="1156793"/>
            <a:ext cx="4762982" cy="31753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82B98235-8E0D-DCDC-1CBC-3EBB5089060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5096372" y="1009193"/>
            <a:ext cx="3877384" cy="25849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B299F12A-4BEB-9BA5-9059-BAA89E71422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24860" y="3890387"/>
            <a:ext cx="4085863" cy="27239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74405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7000">
        <p:fade/>
      </p:transition>
    </mc:Choice>
    <mc:Fallback xmlns="">
      <p:transition spd="slow" advClick="0" advTm="7000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0D884A97-9303-0BB1-5654-32E0D17F1D5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4595" y="739609"/>
            <a:ext cx="3575829" cy="23838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42D7981F-50A1-9016-2124-C0365B21814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315802" y="995187"/>
            <a:ext cx="5109295" cy="34061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2BE43372-807B-4470-C56A-C844A40C021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 rot="5400000">
            <a:off x="2258411" y="2472125"/>
            <a:ext cx="3436478" cy="50479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65273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7000">
        <p:fade/>
      </p:transition>
    </mc:Choice>
    <mc:Fallback xmlns="">
      <p:transition spd="slow" advClick="0" advTm="7000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F134332C-5F99-56CA-E9F0-58679F879EE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2144049" y="3368026"/>
            <a:ext cx="3481433" cy="31881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B57ED410-D581-8AB0-D583-4C12E46A10D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3785" y="316111"/>
            <a:ext cx="4572000" cy="2569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B8DF5044-5B11-BF2E-3515-FC2D73ED505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868323" y="1737884"/>
            <a:ext cx="4211805" cy="28078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64140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7000">
        <p:fade/>
      </p:transition>
    </mc:Choice>
    <mc:Fallback xmlns="">
      <p:transition spd="slow" advClick="0" advTm="7000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7B2804DA-F3FA-BF8B-3622-4883E5E7E81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4414" y="1802940"/>
            <a:ext cx="4725090" cy="31500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2C669B8F-8459-DC10-8201-E0E3C3AD37C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040831" y="1367381"/>
            <a:ext cx="5854505" cy="39030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25864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7000">
        <p:fade/>
      </p:transition>
    </mc:Choice>
    <mc:Fallback xmlns="">
      <p:transition spd="slow" advClick="0" advTm="7000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28DF7CAE-5833-EA93-CC05-04B7D71EDF3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080664" y="-36351"/>
            <a:ext cx="3585128" cy="40518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56B7C734-2EFD-C2D0-F8AE-53C35D9ADD4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574462" y="1361475"/>
            <a:ext cx="4889510" cy="32596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5CC96B8E-778B-85D8-CB20-9EE70E24AE7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097028" y="4057484"/>
            <a:ext cx="2954208" cy="24035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85578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7000">
        <p:fade/>
      </p:transition>
    </mc:Choice>
    <mc:Fallback xmlns="">
      <p:transition spd="slow" advClick="0" advTm="7000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8888C3E8-410B-8FD6-A714-D7C722B3098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545866" y="1255040"/>
            <a:ext cx="6512090" cy="43413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36E7EEE3-3461-F577-0D36-7CBAAC5F43A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230095" y="999708"/>
            <a:ext cx="3068674" cy="20457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8492D8A2-9F90-87E3-102F-56E0FFF7FFD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881038" y="999708"/>
            <a:ext cx="3068675" cy="20457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25817272-2C63-93A0-F872-B4C5125DC21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6419" y="3927038"/>
            <a:ext cx="3312129" cy="22080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04437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7000">
        <p:fade/>
      </p:transition>
    </mc:Choice>
    <mc:Fallback xmlns="">
      <p:transition spd="slow" advClick="0" advTm="7000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9A264D5A-5FC7-78D6-3FF8-06C4F2F16C1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352480" y="1036147"/>
            <a:ext cx="4113575" cy="27423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37A66E76-97AE-2E9E-3A05-9B42FA0BCF4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5226281" y="1059349"/>
            <a:ext cx="4293398" cy="28758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1C892A90-4F9B-5531-39D2-FA47AE8EF29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560742" y="3347586"/>
            <a:ext cx="3889093" cy="25927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73922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7000">
        <p:fade/>
      </p:transition>
    </mc:Choice>
    <mc:Fallback xmlns="">
      <p:transition spd="slow" advClick="0" advTm="7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Ein Bild, das Diagramm enthält.&#10;&#10;Automatisch generierte Beschreibung">
            <a:extLst>
              <a:ext uri="{FF2B5EF4-FFF2-40B4-BE49-F238E27FC236}">
                <a16:creationId xmlns:a16="http://schemas.microsoft.com/office/drawing/2014/main" id="{3D4A1277-5634-EB53-980C-9E65394FB16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" t="264" r="-396" b="-170"/>
          <a:stretch/>
        </p:blipFill>
        <p:spPr>
          <a:xfrm>
            <a:off x="749560" y="91147"/>
            <a:ext cx="7644879" cy="6675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881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7000">
        <p:fade/>
      </p:transition>
    </mc:Choice>
    <mc:Fallback xmlns="">
      <p:transition spd="slow" advClick="0" advTm="7000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51693EFF-21B9-9488-214D-32027F7CB7DC}"/>
              </a:ext>
            </a:extLst>
          </p:cNvPr>
          <p:cNvSpPr txBox="1"/>
          <p:nvPr/>
        </p:nvSpPr>
        <p:spPr>
          <a:xfrm>
            <a:off x="3330715" y="381000"/>
            <a:ext cx="248260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4000" dirty="0"/>
              <a:t>Kräutersalz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4C81DEC1-EEFA-D54B-10CE-DE1E0F20DEA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106012" y="916016"/>
            <a:ext cx="3210097" cy="21400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13E4CE79-878D-97F3-F23A-1F56E422F91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30891" y="3755884"/>
            <a:ext cx="4305780" cy="2870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050964B9-8B61-A842-3552-3681D8B5C90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2950740" y="961097"/>
            <a:ext cx="2617595" cy="28731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BC5CD8B4-4EEF-604F-6005-670E89581AF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4392" y="3755884"/>
            <a:ext cx="4305781" cy="28705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56CA9BD8-FC54-FB17-01AC-188D75D641CF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96484" y="882795"/>
            <a:ext cx="2720051" cy="18133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20598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7000">
        <p:fade/>
      </p:transition>
    </mc:Choice>
    <mc:Fallback xmlns="">
      <p:transition spd="slow" advClick="0" advTm="7000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FC225034-0800-A253-400A-F327B7BED701}"/>
              </a:ext>
            </a:extLst>
          </p:cNvPr>
          <p:cNvSpPr txBox="1"/>
          <p:nvPr/>
        </p:nvSpPr>
        <p:spPr>
          <a:xfrm>
            <a:off x="3056987" y="381000"/>
            <a:ext cx="30300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4000" dirty="0"/>
              <a:t>Kräuterbutter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80C4414F-BB84-FB3D-8628-BFFF18A63F0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2925083" y="4269250"/>
            <a:ext cx="2091168" cy="27457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E2C7ACBC-4B87-9159-8D89-709B36F1211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1062" y="1223109"/>
            <a:ext cx="4932481" cy="32883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1EDA9B79-9054-E0F0-D4D0-9ACA931363E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5215700" y="1896330"/>
            <a:ext cx="3851687" cy="31827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82232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7000">
        <p:fade/>
      </p:transition>
    </mc:Choice>
    <mc:Fallback xmlns="">
      <p:transition spd="slow" advClick="0" advTm="7000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599CD71F-D927-530C-3BF9-53B2BC5A6D9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242584" y="1045693"/>
            <a:ext cx="4060433" cy="27069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52640998-1E94-57C2-8733-48297096070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5326150" y="1045694"/>
            <a:ext cx="4060435" cy="27069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2AD75A45-023A-66AB-1F76-46C0734783F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541783" y="1045693"/>
            <a:ext cx="4060434" cy="27069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67D2CF4F-FC10-240A-83C0-066D8A74D31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746315">
            <a:off x="2948809" y="4433083"/>
            <a:ext cx="3531608" cy="235440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38432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7000">
        <p:fade/>
      </p:transition>
    </mc:Choice>
    <mc:Fallback xmlns="">
      <p:transition spd="slow" advClick="0" advTm="7000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30E0D8A2-9A5F-3EC9-093B-1F9C4BD51B23}"/>
              </a:ext>
            </a:extLst>
          </p:cNvPr>
          <p:cNvSpPr txBox="1"/>
          <p:nvPr/>
        </p:nvSpPr>
        <p:spPr>
          <a:xfrm>
            <a:off x="3114213" y="381000"/>
            <a:ext cx="29156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4000" dirty="0"/>
              <a:t>Kräuterquark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8B11D21E-004C-458F-B76D-EA189013F71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26236" y="1988192"/>
            <a:ext cx="5103766" cy="34025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3330FEB0-1718-C964-40DB-DAC949C21AB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623225" y="2023040"/>
            <a:ext cx="5093581" cy="33957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18FD42BF-51C0-EC7B-87A5-C21209957BA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4529" y="1988192"/>
            <a:ext cx="5103766" cy="34025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7EFF3775-735E-9D1E-0EB2-0B691D694D8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534932" y="2023040"/>
            <a:ext cx="5093581" cy="33957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80001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7000">
        <p:fade/>
      </p:transition>
    </mc:Choice>
    <mc:Fallback xmlns="">
      <p:transition spd="slow" advClick="0" advTm="7000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2BE3849B-5368-C2FD-2279-4B4C4D16B07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07375" y="1595633"/>
            <a:ext cx="3721615" cy="35492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406CC17E-2385-BAA9-E51E-033EA4E7CB8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4289" y="252829"/>
            <a:ext cx="4676172" cy="31174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4794C020-C306-8AE3-A510-47C3651F8A4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4289" y="3487723"/>
            <a:ext cx="4676172" cy="31174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81690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7000">
        <p:fade/>
      </p:transition>
    </mc:Choice>
    <mc:Fallback xmlns="">
      <p:transition spd="slow" advClick="0" advTm="7000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B8AB16FE-B2F0-9BF9-5273-F7D859F9DADB}"/>
              </a:ext>
            </a:extLst>
          </p:cNvPr>
          <p:cNvSpPr txBox="1"/>
          <p:nvPr/>
        </p:nvSpPr>
        <p:spPr>
          <a:xfrm>
            <a:off x="3169613" y="381000"/>
            <a:ext cx="280480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4000" dirty="0"/>
              <a:t>Kräutersalbe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817DA9DC-710B-CCCD-C228-2DCB34EA92A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587225" y="2188649"/>
            <a:ext cx="5245850" cy="34972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7560BB4B-ACDB-688D-EB07-6F2297EE9B7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21055" y="440174"/>
            <a:ext cx="2584137" cy="17227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1992CFA0-6A2C-761F-2870-77784BA581D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685947" y="2478300"/>
            <a:ext cx="2533478" cy="19255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E37182B0-6822-D863-750D-46EE9DD188D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5475022" y="3028265"/>
            <a:ext cx="3876203" cy="25841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18710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7000">
        <p:fade/>
      </p:transition>
    </mc:Choice>
    <mc:Fallback xmlns="">
      <p:transition spd="slow" advClick="0" advTm="7000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241FAE2F-E491-7449-00A7-28232F534454}"/>
              </a:ext>
            </a:extLst>
          </p:cNvPr>
          <p:cNvSpPr txBox="1"/>
          <p:nvPr/>
        </p:nvSpPr>
        <p:spPr>
          <a:xfrm>
            <a:off x="2731611" y="381000"/>
            <a:ext cx="36808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4000" dirty="0"/>
              <a:t>Kräuterlimonade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67D72C41-13DD-3638-A6C9-51ABEE7F936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5611" y="1088886"/>
            <a:ext cx="4572000" cy="304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A3BB4DB5-D9D9-A107-E862-4402EACA7C5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26389" y="3591045"/>
            <a:ext cx="4572000" cy="304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79797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7000">
        <p:fade/>
      </p:transition>
    </mc:Choice>
    <mc:Fallback xmlns="">
      <p:transition spd="slow" advClick="0" advTm="7000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20F08C9E-2F48-8613-FA66-FCE989F250B8}"/>
              </a:ext>
            </a:extLst>
          </p:cNvPr>
          <p:cNvSpPr txBox="1"/>
          <p:nvPr/>
        </p:nvSpPr>
        <p:spPr>
          <a:xfrm>
            <a:off x="620016" y="381000"/>
            <a:ext cx="790402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4000" dirty="0"/>
              <a:t>Blüten sammeln für Löwenzahngelee</a:t>
            </a:r>
          </a:p>
        </p:txBody>
      </p:sp>
      <p:pic>
        <p:nvPicPr>
          <p:cNvPr id="4" name="Grafik 3" descr="Ein Bild, das Gras, Person enthält.&#10;&#10;Automatisch generierte Beschreibung">
            <a:extLst>
              <a:ext uri="{FF2B5EF4-FFF2-40B4-BE49-F238E27FC236}">
                <a16:creationId xmlns:a16="http://schemas.microsoft.com/office/drawing/2014/main" id="{3C27463A-47FF-69A4-50A5-34633D4A3CB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436988" y="1793553"/>
            <a:ext cx="4228002" cy="28186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Grafik 7" descr="Ein Bild, das Gras, Saftig enthält.&#10;&#10;Automatisch generierte Beschreibung">
            <a:extLst>
              <a:ext uri="{FF2B5EF4-FFF2-40B4-BE49-F238E27FC236}">
                <a16:creationId xmlns:a16="http://schemas.microsoft.com/office/drawing/2014/main" id="{4A558105-3D02-FD57-F3A0-5A333C9100E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5352985" y="1793553"/>
            <a:ext cx="4228004" cy="28186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Grafik 9" descr="Ein Bild, das Person enthält.&#10;&#10;Automatisch generierte Beschreibung">
            <a:extLst>
              <a:ext uri="{FF2B5EF4-FFF2-40B4-BE49-F238E27FC236}">
                <a16:creationId xmlns:a16="http://schemas.microsoft.com/office/drawing/2014/main" id="{DD91120D-757A-8A31-CC7E-86E2128FE6B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343521" y="2963498"/>
            <a:ext cx="4456957" cy="2971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90670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7000">
        <p:fade/>
      </p:transition>
    </mc:Choice>
    <mc:Fallback xmlns="">
      <p:transition spd="slow" advClick="0" advTm="7000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Gras, Person, draußen, Kleidung enthält.&#10;&#10;Automatisch generierte Beschreibung">
            <a:extLst>
              <a:ext uri="{FF2B5EF4-FFF2-40B4-BE49-F238E27FC236}">
                <a16:creationId xmlns:a16="http://schemas.microsoft.com/office/drawing/2014/main" id="{5ADBEDD8-B74B-E977-4F79-A2123FEA42E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304122" y="801201"/>
            <a:ext cx="5796794" cy="52555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9EF688AD-297C-B39C-86F6-2D7958E0D46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33387" y="401844"/>
            <a:ext cx="3257028" cy="329643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Grafik 6" descr="Ein Bild, das Pflanze enthält.&#10;&#10;Automatisch generierte Beschreibung">
            <a:extLst>
              <a:ext uri="{FF2B5EF4-FFF2-40B4-BE49-F238E27FC236}">
                <a16:creationId xmlns:a16="http://schemas.microsoft.com/office/drawing/2014/main" id="{C59BD909-136F-0A65-4B82-5D51BDD7EEF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544163" y="3753964"/>
            <a:ext cx="2835475" cy="268470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3522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7000">
        <p:fade/>
      </p:transition>
    </mc:Choice>
    <mc:Fallback xmlns="">
      <p:transition spd="slow" advClick="0" advTm="7000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9838A580-7889-74DD-16A2-4B4C911ABCC8}"/>
              </a:ext>
            </a:extLst>
          </p:cNvPr>
          <p:cNvSpPr txBox="1"/>
          <p:nvPr/>
        </p:nvSpPr>
        <p:spPr>
          <a:xfrm>
            <a:off x="519031" y="381000"/>
            <a:ext cx="810600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4000" dirty="0"/>
              <a:t>Bei bestem Wetter… Kräuter sammeln</a:t>
            </a:r>
          </a:p>
          <a:p>
            <a:pPr algn="ctr"/>
            <a:r>
              <a:rPr lang="de-DE" sz="4000" dirty="0"/>
              <a:t>für eine warme Suppe!</a:t>
            </a:r>
          </a:p>
        </p:txBody>
      </p:sp>
      <p:pic>
        <p:nvPicPr>
          <p:cNvPr id="6" name="Grafik 5" descr="Ein Bild, das Baum, Gras, draußen, Pflanze enthält.&#10;&#10;Automatisch generierte Beschreibung">
            <a:extLst>
              <a:ext uri="{FF2B5EF4-FFF2-40B4-BE49-F238E27FC236}">
                <a16:creationId xmlns:a16="http://schemas.microsoft.com/office/drawing/2014/main" id="{18CCC30F-1A8A-7672-EDA9-E8072387AF3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19432" y="1789963"/>
            <a:ext cx="3584531" cy="23896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Grafik 7" descr="Ein Bild, das Gras, Himmel, draußen, Person enthält.&#10;&#10;Automatisch generierte Beschreibung">
            <a:extLst>
              <a:ext uri="{FF2B5EF4-FFF2-40B4-BE49-F238E27FC236}">
                <a16:creationId xmlns:a16="http://schemas.microsoft.com/office/drawing/2014/main" id="{539F67D3-679A-18BC-E9A1-F0A454487A0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0116" y="4496426"/>
            <a:ext cx="3212985" cy="20503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Grafik 9" descr="Ein Bild, das Gras, draußen, Himmel, Baum enthält.&#10;&#10;Automatisch generierte Beschreibung">
            <a:extLst>
              <a:ext uri="{FF2B5EF4-FFF2-40B4-BE49-F238E27FC236}">
                <a16:creationId xmlns:a16="http://schemas.microsoft.com/office/drawing/2014/main" id="{96D0AA9B-6033-F843-10BF-22A7D04980A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26717" y="4181273"/>
            <a:ext cx="4877246" cy="23655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Grafik 3" descr="Ein Bild, das Baum, Gras, draußen, Person enthält.&#10;&#10;Automatisch generierte Beschreibung">
            <a:extLst>
              <a:ext uri="{FF2B5EF4-FFF2-40B4-BE49-F238E27FC236}">
                <a16:creationId xmlns:a16="http://schemas.microsoft.com/office/drawing/2014/main" id="{0C0FB1AB-BB1B-06B0-E17F-450FFFC0699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0116" y="1722495"/>
            <a:ext cx="4387444" cy="24571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35182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7000">
        <p:fade/>
      </p:transition>
    </mc:Choice>
    <mc:Fallback xmlns="">
      <p:transition spd="slow" advClick="0" advTm="7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144DB1E1-57CC-252C-4F60-01DA4883653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0213" y="784483"/>
            <a:ext cx="8543573" cy="5289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367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7000">
        <p:fade/>
      </p:transition>
    </mc:Choice>
    <mc:Fallback xmlns="">
      <p:transition spd="slow" advClick="0" advTm="7000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F38E073A-FCA9-7DB5-82B9-B48D148296D4}"/>
              </a:ext>
            </a:extLst>
          </p:cNvPr>
          <p:cNvSpPr txBox="1"/>
          <p:nvPr/>
        </p:nvSpPr>
        <p:spPr>
          <a:xfrm>
            <a:off x="1487089" y="381000"/>
            <a:ext cx="616989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4000" dirty="0"/>
              <a:t>Die Vorbereitungen laufen …</a:t>
            </a:r>
          </a:p>
        </p:txBody>
      </p:sp>
      <p:pic>
        <p:nvPicPr>
          <p:cNvPr id="4" name="Grafik 3" descr="Ein Bild, das Tisch, Person, Sitzen, Im Haus enthält.&#10;&#10;Automatisch generierte Beschreibung">
            <a:extLst>
              <a:ext uri="{FF2B5EF4-FFF2-40B4-BE49-F238E27FC236}">
                <a16:creationId xmlns:a16="http://schemas.microsoft.com/office/drawing/2014/main" id="{1F85E182-5183-84BB-3B2A-8EA9D243363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7248" y="1124470"/>
            <a:ext cx="4819740" cy="23045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Grafik 5" descr="Ein Bild, das Tisch, Person, Im Haus, Kind enthält.&#10;&#10;Automatisch generierte Beschreibung">
            <a:extLst>
              <a:ext uri="{FF2B5EF4-FFF2-40B4-BE49-F238E27FC236}">
                <a16:creationId xmlns:a16="http://schemas.microsoft.com/office/drawing/2014/main" id="{96268714-C29F-C84C-172C-AAB7B65045C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61233" y="1124470"/>
            <a:ext cx="3456796" cy="23045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Grafik 7" descr="Ein Bild, das Person, Im Haus, Sitzen enthält.&#10;&#10;Automatisch generierte Beschreibung">
            <a:extLst>
              <a:ext uri="{FF2B5EF4-FFF2-40B4-BE49-F238E27FC236}">
                <a16:creationId xmlns:a16="http://schemas.microsoft.com/office/drawing/2014/main" id="{ED7D5DD6-D1C4-648A-C3A5-E1113FBFCB0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87089" y="3464584"/>
            <a:ext cx="6169895" cy="32510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68436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7000">
        <p:fade/>
      </p:transition>
    </mc:Choice>
    <mc:Fallback xmlns="">
      <p:transition spd="slow" advClick="0" advTm="7000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Person, Im Haus, Familie, Esstisch enthält.&#10;&#10;Automatisch generierte Beschreibung">
            <a:extLst>
              <a:ext uri="{FF2B5EF4-FFF2-40B4-BE49-F238E27FC236}">
                <a16:creationId xmlns:a16="http://schemas.microsoft.com/office/drawing/2014/main" id="{33C3FC3D-B8AB-2521-45D3-A37A56AD3B1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103" y="305721"/>
            <a:ext cx="4055174" cy="27034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Grafik 4" descr="Ein Bild, das Tisch, Person, Sitzen, Im Haus enthält.&#10;&#10;Automatisch generierte Beschreibung">
            <a:extLst>
              <a:ext uri="{FF2B5EF4-FFF2-40B4-BE49-F238E27FC236}">
                <a16:creationId xmlns:a16="http://schemas.microsoft.com/office/drawing/2014/main" id="{5D42C4FB-564C-2045-B38E-D9B9AC231F9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1723" y="305720"/>
            <a:ext cx="4055174" cy="27034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Grafik 6" descr="Ein Bild, das Essen, Platte, Tisch, Schüssel enthält.&#10;&#10;Automatisch generierte Beschreibung">
            <a:extLst>
              <a:ext uri="{FF2B5EF4-FFF2-40B4-BE49-F238E27FC236}">
                <a16:creationId xmlns:a16="http://schemas.microsoft.com/office/drawing/2014/main" id="{DBA3B70C-B2B2-29BB-525F-9515717C91B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84914" y="3079236"/>
            <a:ext cx="5354726" cy="35698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30977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7000">
        <p:fade/>
      </p:transition>
    </mc:Choice>
    <mc:Fallback xmlns="">
      <p:transition spd="slow" advClick="0" advTm="7000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Im Haus, Person, Wand, Küchengerät enthält.&#10;&#10;Automatisch generierte Beschreibung">
            <a:extLst>
              <a:ext uri="{FF2B5EF4-FFF2-40B4-BE49-F238E27FC236}">
                <a16:creationId xmlns:a16="http://schemas.microsoft.com/office/drawing/2014/main" id="{96E6C20A-2436-E35C-2816-FD7F8020EB2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239" y="266447"/>
            <a:ext cx="5115041" cy="34100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Grafik 4" descr="Ein Bild, das Im Haus, Gemüse, Teller, Pfanne Topf enthält.&#10;&#10;Automatisch generierte Beschreibung">
            <a:extLst>
              <a:ext uri="{FF2B5EF4-FFF2-40B4-BE49-F238E27FC236}">
                <a16:creationId xmlns:a16="http://schemas.microsoft.com/office/drawing/2014/main" id="{E1C322FF-7B10-C334-BA7A-1AA8F330817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5448423" y="1983419"/>
            <a:ext cx="3725950" cy="314598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Grafik 6" descr="Ein Bild, das Im Haus, Person, Teller, Pfanne Topf enthält.&#10;&#10;Automatisch generierte Beschreibung">
            <a:extLst>
              <a:ext uri="{FF2B5EF4-FFF2-40B4-BE49-F238E27FC236}">
                <a16:creationId xmlns:a16="http://schemas.microsoft.com/office/drawing/2014/main" id="{E5481023-FE1B-3BB3-C536-826F30698EC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843053" y="4003642"/>
            <a:ext cx="3125087" cy="24541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57300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7000">
        <p:fade/>
      </p:transition>
    </mc:Choice>
    <mc:Fallback xmlns="">
      <p:transition spd="slow" advClick="0" advTm="7000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2CC0562E-1ED9-924F-243B-F275645EA6DF}"/>
              </a:ext>
            </a:extLst>
          </p:cNvPr>
          <p:cNvSpPr txBox="1"/>
          <p:nvPr/>
        </p:nvSpPr>
        <p:spPr>
          <a:xfrm>
            <a:off x="2222328" y="381000"/>
            <a:ext cx="46994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4000" dirty="0"/>
              <a:t>… die Suppe ist fertig!</a:t>
            </a:r>
          </a:p>
        </p:txBody>
      </p:sp>
      <p:pic>
        <p:nvPicPr>
          <p:cNvPr id="4" name="Grafik 3" descr="Ein Bild, das Text, Person, Im Haus, Wand enthält.&#10;&#10;Automatisch generierte Beschreibung">
            <a:extLst>
              <a:ext uri="{FF2B5EF4-FFF2-40B4-BE49-F238E27FC236}">
                <a16:creationId xmlns:a16="http://schemas.microsoft.com/office/drawing/2014/main" id="{F559743D-CA7A-DE07-0F33-A31968C72FF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7596" y="1308317"/>
            <a:ext cx="8548807" cy="5311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22777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7000">
        <p:fade/>
      </p:transition>
    </mc:Choice>
    <mc:Fallback xmlns="">
      <p:transition spd="slow" advClick="0" advTm="7000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Tisch, Kind, Sitzen, Im Haus enthält.&#10;&#10;Automatisch generierte Beschreibung">
            <a:extLst>
              <a:ext uri="{FF2B5EF4-FFF2-40B4-BE49-F238E27FC236}">
                <a16:creationId xmlns:a16="http://schemas.microsoft.com/office/drawing/2014/main" id="{91586361-9AFA-0B62-875D-1A02B26302E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057" y="403520"/>
            <a:ext cx="3987693" cy="26584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Grafik 4" descr="Ein Bild, das Text, Im Haus, Person enthält.&#10;&#10;Automatisch generierte Beschreibung">
            <a:extLst>
              <a:ext uri="{FF2B5EF4-FFF2-40B4-BE49-F238E27FC236}">
                <a16:creationId xmlns:a16="http://schemas.microsoft.com/office/drawing/2014/main" id="{566709D4-DD5D-9A10-9FC3-D59C4E28D57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4532286" y="1553191"/>
            <a:ext cx="5128323" cy="35724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Grafik 6" descr="Ein Bild, das Person, Tisch, Junge, Im Haus enthält.&#10;&#10;Automatisch generierte Beschreibung">
            <a:extLst>
              <a:ext uri="{FF2B5EF4-FFF2-40B4-BE49-F238E27FC236}">
                <a16:creationId xmlns:a16="http://schemas.microsoft.com/office/drawing/2014/main" id="{BFF7E0F4-584C-E480-F3B4-207EBAD86A0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058" y="3268990"/>
            <a:ext cx="4878903" cy="32526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29408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7000">
        <p:fade/>
      </p:transition>
    </mc:Choice>
    <mc:Fallback xmlns="">
      <p:transition spd="slow" advClick="0" advTm="7000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Ein Bild, das Person, Im Haus, Wand, Kind enthält.&#10;&#10;Automatisch generierte Beschreibung">
            <a:extLst>
              <a:ext uri="{FF2B5EF4-FFF2-40B4-BE49-F238E27FC236}">
                <a16:creationId xmlns:a16="http://schemas.microsoft.com/office/drawing/2014/main" id="{17E180B1-594E-A713-C860-E827719B340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680" y="268041"/>
            <a:ext cx="5474389" cy="36495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Grafik 6" descr="Ein Bild, das Person, Tisch, Im Haus, Gruppe enthält.&#10;&#10;Automatisch generierte Beschreibung">
            <a:extLst>
              <a:ext uri="{FF2B5EF4-FFF2-40B4-BE49-F238E27FC236}">
                <a16:creationId xmlns:a16="http://schemas.microsoft.com/office/drawing/2014/main" id="{683E0607-D24C-31C7-DED8-DD41001F58B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4544" y="3917634"/>
            <a:ext cx="4224759" cy="28165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Grafik 8" descr="Ein Bild, das Im Haus, Person enthält.&#10;&#10;Automatisch generierte Beschreibung">
            <a:extLst>
              <a:ext uri="{FF2B5EF4-FFF2-40B4-BE49-F238E27FC236}">
                <a16:creationId xmlns:a16="http://schemas.microsoft.com/office/drawing/2014/main" id="{AC5CC828-32E1-0C19-1869-EB84C2EB6B9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5801400" y="511164"/>
            <a:ext cx="3322040" cy="28357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26246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7000">
        <p:fade/>
      </p:transition>
    </mc:Choice>
    <mc:Fallback xmlns="">
      <p:transition spd="slow" advClick="0" advTm="7000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Person, Tisch, Im Haus, Sitzen enthält.&#10;&#10;Automatisch generierte Beschreibung">
            <a:extLst>
              <a:ext uri="{FF2B5EF4-FFF2-40B4-BE49-F238E27FC236}">
                <a16:creationId xmlns:a16="http://schemas.microsoft.com/office/drawing/2014/main" id="{B8005F4D-29A1-FF4C-E6D6-7BA8FE8F8C1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262" y="243910"/>
            <a:ext cx="5027757" cy="33518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Grafik 4" descr="Ein Bild, das Person, Im Haus enthält.&#10;&#10;Automatisch generierte Beschreibung">
            <a:extLst>
              <a:ext uri="{FF2B5EF4-FFF2-40B4-BE49-F238E27FC236}">
                <a16:creationId xmlns:a16="http://schemas.microsoft.com/office/drawing/2014/main" id="{78785746-F4CD-02AB-7F39-88F06CB2635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569635" y="1573070"/>
            <a:ext cx="5156522" cy="34376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Grafik 6" descr="Ein Bild, das Fenster, Tisch, Im Haus, Person enthält.&#10;&#10;Automatisch generierte Beschreibung">
            <a:extLst>
              <a:ext uri="{FF2B5EF4-FFF2-40B4-BE49-F238E27FC236}">
                <a16:creationId xmlns:a16="http://schemas.microsoft.com/office/drawing/2014/main" id="{393A5633-B75B-CCBA-466C-CD838F33399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2843" y="3643435"/>
            <a:ext cx="4440217" cy="29601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62610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7000">
        <p:fade/>
      </p:transition>
    </mc:Choice>
    <mc:Fallback xmlns="">
      <p:transition spd="slow" advClick="0" advTm="7000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Im Haus, Person, Junge enthält.&#10;&#10;Automatisch generierte Beschreibung">
            <a:extLst>
              <a:ext uri="{FF2B5EF4-FFF2-40B4-BE49-F238E27FC236}">
                <a16:creationId xmlns:a16="http://schemas.microsoft.com/office/drawing/2014/main" id="{58CA62ED-F43C-0013-CFA3-B912913DEEE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670138" y="1536024"/>
            <a:ext cx="5455020" cy="36366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Grafik 4" descr="Ein Bild, das Person, Tisch, Sitzen, Im Haus enthält.&#10;&#10;Automatisch generierte Beschreibung">
            <a:extLst>
              <a:ext uri="{FF2B5EF4-FFF2-40B4-BE49-F238E27FC236}">
                <a16:creationId xmlns:a16="http://schemas.microsoft.com/office/drawing/2014/main" id="{54636DA3-75B4-8DDE-70C1-C6DF7E608B2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19097" y="171753"/>
            <a:ext cx="4885871" cy="32572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95B12C2F-C4C7-BCAE-B3BA-FEB15105E04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19097" y="3429000"/>
            <a:ext cx="4847112" cy="32314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88641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7000">
        <p:fade/>
      </p:transition>
    </mc:Choice>
    <mc:Fallback xmlns="">
      <p:transition spd="slow" advClick="0" advTm="7000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Person, Tisch, Im Haus, Sitzen enthält.&#10;&#10;Automatisch generierte Beschreibung">
            <a:extLst>
              <a:ext uri="{FF2B5EF4-FFF2-40B4-BE49-F238E27FC236}">
                <a16:creationId xmlns:a16="http://schemas.microsoft.com/office/drawing/2014/main" id="{85EFA89D-47CA-D5D4-9B49-772FD591581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3511" y="226316"/>
            <a:ext cx="4947586" cy="32983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Grafik 4" descr="Ein Bild, das Person, Tisch, Im Haus, Sitzen enthält.&#10;&#10;Automatisch generierte Beschreibung">
            <a:extLst>
              <a:ext uri="{FF2B5EF4-FFF2-40B4-BE49-F238E27FC236}">
                <a16:creationId xmlns:a16="http://schemas.microsoft.com/office/drawing/2014/main" id="{552B4147-D0D4-57C0-B392-8FAF9B88BBB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48992" y="3590488"/>
            <a:ext cx="4947586" cy="30999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97021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7000">
        <p:fade/>
      </p:transition>
    </mc:Choice>
    <mc:Fallback xmlns="">
      <p:transition spd="slow" advClick="0" advTm="7000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B414C395-2204-8B14-923B-7F3A44FDE7F1}"/>
              </a:ext>
            </a:extLst>
          </p:cNvPr>
          <p:cNvSpPr txBox="1"/>
          <p:nvPr/>
        </p:nvSpPr>
        <p:spPr>
          <a:xfrm>
            <a:off x="2485834" y="381000"/>
            <a:ext cx="41724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4000" dirty="0"/>
              <a:t>Bärlauchschnecken</a:t>
            </a:r>
          </a:p>
        </p:txBody>
      </p:sp>
      <p:pic>
        <p:nvPicPr>
          <p:cNvPr id="4" name="Grafik 3" descr="Ein Bild, das Text, Person, Im Haus, Junge enthält.&#10;&#10;Automatisch generierte Beschreibung">
            <a:extLst>
              <a:ext uri="{FF2B5EF4-FFF2-40B4-BE49-F238E27FC236}">
                <a16:creationId xmlns:a16="http://schemas.microsoft.com/office/drawing/2014/main" id="{04716DE4-1892-1A21-326A-81CF1C06179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9328" y="1088886"/>
            <a:ext cx="3817424" cy="25449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Grafik 5" descr="Ein Bild, das Text, Im Haus enthält.&#10;&#10;Automatisch generierte Beschreibung">
            <a:extLst>
              <a:ext uri="{FF2B5EF4-FFF2-40B4-BE49-F238E27FC236}">
                <a16:creationId xmlns:a16="http://schemas.microsoft.com/office/drawing/2014/main" id="{9E55FE58-8350-B98A-5CD3-78A097E9EC7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808153" y="2115853"/>
            <a:ext cx="4723823" cy="31492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Grafik 7" descr="Ein Bild, das Person, Tisch, Im Haus, Gruppe enthält.&#10;&#10;Automatisch generierte Beschreibung">
            <a:extLst>
              <a:ext uri="{FF2B5EF4-FFF2-40B4-BE49-F238E27FC236}">
                <a16:creationId xmlns:a16="http://schemas.microsoft.com/office/drawing/2014/main" id="{7E285F80-3C93-EA1F-017E-21050E28DB8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1958" y="3700946"/>
            <a:ext cx="4452452" cy="29683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47044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7000">
        <p:fade/>
      </p:transition>
    </mc:Choice>
    <mc:Fallback xmlns="">
      <p:transition spd="slow" advClick="0" advTm="7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15B08210-97DD-F846-8C24-E18FB92440F3}"/>
              </a:ext>
            </a:extLst>
          </p:cNvPr>
          <p:cNvSpPr txBox="1"/>
          <p:nvPr/>
        </p:nvSpPr>
        <p:spPr>
          <a:xfrm>
            <a:off x="952387" y="338856"/>
            <a:ext cx="7239226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6600" dirty="0"/>
              <a:t>Erstes Kennenlernen</a:t>
            </a:r>
          </a:p>
          <a:p>
            <a:pPr algn="ctr"/>
            <a:r>
              <a:rPr lang="de-DE" sz="6600" dirty="0"/>
              <a:t>von Küchenkräutern</a:t>
            </a:r>
          </a:p>
        </p:txBody>
      </p:sp>
      <p:pic>
        <p:nvPicPr>
          <p:cNvPr id="4" name="Grafik 3" descr="Ein Bild, das Text enthält.&#10;&#10;Automatisch generierte Beschreibung">
            <a:extLst>
              <a:ext uri="{FF2B5EF4-FFF2-40B4-BE49-F238E27FC236}">
                <a16:creationId xmlns:a16="http://schemas.microsoft.com/office/drawing/2014/main" id="{FDDA9FFB-FD18-A312-0C2C-912886A040A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854325">
            <a:off x="5202411" y="3141707"/>
            <a:ext cx="3606169" cy="24274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Grafik 5" descr="Ein Bild, das Text, Im Haus, Boden, Gruppe enthält.&#10;&#10;Automatisch generierte Beschreibung">
            <a:extLst>
              <a:ext uri="{FF2B5EF4-FFF2-40B4-BE49-F238E27FC236}">
                <a16:creationId xmlns:a16="http://schemas.microsoft.com/office/drawing/2014/main" id="{00318279-6DAC-897B-C74E-A664135541A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824660">
            <a:off x="436227" y="3181976"/>
            <a:ext cx="4320331" cy="28906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35816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7000">
        <p:fade/>
      </p:transition>
    </mc:Choice>
    <mc:Fallback xmlns="">
      <p:transition spd="slow" advClick="0" advTm="7000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Person, Im Haus enthält.&#10;&#10;Automatisch generierte Beschreibung">
            <a:extLst>
              <a:ext uri="{FF2B5EF4-FFF2-40B4-BE49-F238E27FC236}">
                <a16:creationId xmlns:a16="http://schemas.microsoft.com/office/drawing/2014/main" id="{C8EA8FE7-7543-7CF3-9293-2195115BAD1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311550" y="982882"/>
            <a:ext cx="4056926" cy="27046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Grafik 4" descr="Ein Bild, das Person, Im Haus enthält.&#10;&#10;Automatisch generierte Beschreibung">
            <a:extLst>
              <a:ext uri="{FF2B5EF4-FFF2-40B4-BE49-F238E27FC236}">
                <a16:creationId xmlns:a16="http://schemas.microsoft.com/office/drawing/2014/main" id="{CB53F48A-D4AA-A920-4D93-90E2D4B1E59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5398625" y="982881"/>
            <a:ext cx="4056927" cy="27046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Grafik 6" descr="Ein Bild, das Person, Im Haus enthält.&#10;&#10;Automatisch generierte Beschreibung">
            <a:extLst>
              <a:ext uri="{FF2B5EF4-FFF2-40B4-BE49-F238E27FC236}">
                <a16:creationId xmlns:a16="http://schemas.microsoft.com/office/drawing/2014/main" id="{E5942204-BDD1-4B78-67D0-721B4DA32CE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362193" y="3071792"/>
            <a:ext cx="4419613" cy="29464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29998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7000">
        <p:fade/>
      </p:transition>
    </mc:Choice>
    <mc:Fallback xmlns="">
      <p:transition spd="slow" advClick="0" advTm="7000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20842E3A-6DCD-8906-6C8C-07E4F2DC0077}"/>
              </a:ext>
            </a:extLst>
          </p:cNvPr>
          <p:cNvSpPr txBox="1"/>
          <p:nvPr/>
        </p:nvSpPr>
        <p:spPr>
          <a:xfrm>
            <a:off x="3542215" y="381000"/>
            <a:ext cx="20596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4000" dirty="0"/>
              <a:t>… lecker!</a:t>
            </a:r>
          </a:p>
        </p:txBody>
      </p:sp>
      <p:pic>
        <p:nvPicPr>
          <p:cNvPr id="4" name="Grafik 3" descr="Ein Bild, das Text, Im Haus, Person, Gruppe enthält.&#10;&#10;Automatisch generierte Beschreibung">
            <a:extLst>
              <a:ext uri="{FF2B5EF4-FFF2-40B4-BE49-F238E27FC236}">
                <a16:creationId xmlns:a16="http://schemas.microsoft.com/office/drawing/2014/main" id="{A19D492D-7452-9C70-F535-0E34BB5FCE7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6638" y="1267073"/>
            <a:ext cx="8710723" cy="49086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14714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7000">
        <p:fade/>
      </p:transition>
    </mc:Choice>
    <mc:Fallback xmlns="">
      <p:transition spd="slow" advClick="0" advTm="7000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71799E8F-49A9-FA2A-B609-38FA24D394D9}"/>
              </a:ext>
            </a:extLst>
          </p:cNvPr>
          <p:cNvSpPr txBox="1"/>
          <p:nvPr/>
        </p:nvSpPr>
        <p:spPr>
          <a:xfrm>
            <a:off x="2237558" y="381000"/>
            <a:ext cx="46689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4000" dirty="0"/>
              <a:t>… der Gelee ist fertig!</a:t>
            </a:r>
          </a:p>
        </p:txBody>
      </p:sp>
      <p:pic>
        <p:nvPicPr>
          <p:cNvPr id="4" name="Grafik 3" descr="Ein Bild, das Im Haus enthält.&#10;&#10;Automatisch generierte Beschreibung">
            <a:extLst>
              <a:ext uri="{FF2B5EF4-FFF2-40B4-BE49-F238E27FC236}">
                <a16:creationId xmlns:a16="http://schemas.microsoft.com/office/drawing/2014/main" id="{54844002-F25C-1BE8-AE0A-7C208D075F8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510820" y="2064151"/>
            <a:ext cx="5295418" cy="35302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Grafik 5" descr="Ein Bild, das Tasse, Tisch, Im Haus, Drink enthält.&#10;&#10;Automatisch generierte Beschreibung">
            <a:extLst>
              <a:ext uri="{FF2B5EF4-FFF2-40B4-BE49-F238E27FC236}">
                <a16:creationId xmlns:a16="http://schemas.microsoft.com/office/drawing/2014/main" id="{E1432582-E824-49AC-271A-81D9A0AECA8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9920" y="1764284"/>
            <a:ext cx="4702331" cy="31348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09689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7000">
        <p:fade/>
      </p:transition>
    </mc:Choice>
    <mc:Fallback xmlns="">
      <p:transition spd="slow" advClick="0" advTm="7000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Tisch, Tasse, hölzern, Mahlzeit enthält.&#10;&#10;Automatisch generierte Beschreibung">
            <a:extLst>
              <a:ext uri="{FF2B5EF4-FFF2-40B4-BE49-F238E27FC236}">
                <a16:creationId xmlns:a16="http://schemas.microsoft.com/office/drawing/2014/main" id="{95C18CB7-3382-1D75-BC3C-92DB8C51994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2032554" y="727022"/>
            <a:ext cx="5078891" cy="65539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F19105BC-6DC3-B03B-E1EA-31E300B74385}"/>
              </a:ext>
            </a:extLst>
          </p:cNvPr>
          <p:cNvSpPr txBox="1"/>
          <p:nvPr/>
        </p:nvSpPr>
        <p:spPr>
          <a:xfrm>
            <a:off x="2686754" y="381000"/>
            <a:ext cx="377058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4800" dirty="0"/>
              <a:t>Vielen Dank!!!</a:t>
            </a:r>
          </a:p>
        </p:txBody>
      </p:sp>
    </p:spTree>
    <p:extLst>
      <p:ext uri="{BB962C8B-B14F-4D97-AF65-F5344CB8AC3E}">
        <p14:creationId xmlns:p14="http://schemas.microsoft.com/office/powerpoint/2010/main" val="680349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7000">
        <p:fade/>
      </p:transition>
    </mc:Choice>
    <mc:Fallback xmlns="">
      <p:transition spd="slow" advClick="0" advTm="7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Ein Bild, das Text, Tisch, Esstisch enthält.&#10;&#10;Automatisch generierte Beschreibung">
            <a:extLst>
              <a:ext uri="{FF2B5EF4-FFF2-40B4-BE49-F238E27FC236}">
                <a16:creationId xmlns:a16="http://schemas.microsoft.com/office/drawing/2014/main" id="{E09B8656-FEE5-8A55-CC36-D40B5A31B2A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3121" y="369427"/>
            <a:ext cx="4583994" cy="29035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7CC1C043-F657-797A-BB7A-BDF83177C3E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688" y="3429000"/>
            <a:ext cx="4721954" cy="31479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2834FEF2-5BD1-8C26-7A6B-8C6686BCB55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5123393" y="1355672"/>
            <a:ext cx="4091379" cy="33566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35703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7000">
        <p:fade/>
      </p:transition>
    </mc:Choice>
    <mc:Fallback xmlns="">
      <p:transition spd="slow" advClick="0" advTm="7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EAB7EEEB-6BA5-CF26-791D-CCEB888AFDC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1657" y="285226"/>
            <a:ext cx="3959989" cy="29840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5B8773B3-9125-48A2-718A-DEA667DB201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01288" y="3891760"/>
            <a:ext cx="3679110" cy="22734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17FCE6B9-E8EC-3F18-6195-B970762A907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00" y="509870"/>
            <a:ext cx="4208398" cy="26912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4E245A09-128D-A833-F291-4694A7B633B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504"/>
          <a:stretch/>
        </p:blipFill>
        <p:spPr>
          <a:xfrm>
            <a:off x="254545" y="3536435"/>
            <a:ext cx="4711737" cy="29840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34762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7000">
        <p:fade/>
      </p:transition>
    </mc:Choice>
    <mc:Fallback xmlns="">
      <p:transition spd="slow" advClick="0" advTm="7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 descr="Ein Bild, das Himmel, Gras, draußen, Garten enthält.&#10;&#10;Automatisch generierte Beschreibung">
            <a:extLst>
              <a:ext uri="{FF2B5EF4-FFF2-40B4-BE49-F238E27FC236}">
                <a16:creationId xmlns:a16="http://schemas.microsoft.com/office/drawing/2014/main" id="{36A8EB67-3F9F-364D-A6FD-9EDC805A4A3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716282">
            <a:off x="386962" y="2905104"/>
            <a:ext cx="4983061" cy="23458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Grafik 3" descr="Ein Bild, das Text, Whiteboard enthält.&#10;&#10;Automatisch generierte Beschreibung">
            <a:extLst>
              <a:ext uri="{FF2B5EF4-FFF2-40B4-BE49-F238E27FC236}">
                <a16:creationId xmlns:a16="http://schemas.microsoft.com/office/drawing/2014/main" id="{0FC4AED7-9BA3-68E1-84D6-DB65E92DA76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586069">
            <a:off x="5683298" y="3304484"/>
            <a:ext cx="3202662" cy="19114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Grafik 7" descr="Ein Bild, das draußen, Person enthält.&#10;&#10;Automatisch generierte Beschreibung">
            <a:extLst>
              <a:ext uri="{FF2B5EF4-FFF2-40B4-BE49-F238E27FC236}">
                <a16:creationId xmlns:a16="http://schemas.microsoft.com/office/drawing/2014/main" id="{F97C9AE6-A261-3003-FDDF-FC70DD88329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4451550" y="4502758"/>
            <a:ext cx="1947415" cy="24188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990CF16F-BE19-ED65-585D-42A809A77EEB}"/>
              </a:ext>
            </a:extLst>
          </p:cNvPr>
          <p:cNvSpPr txBox="1"/>
          <p:nvPr/>
        </p:nvSpPr>
        <p:spPr>
          <a:xfrm>
            <a:off x="763810" y="338856"/>
            <a:ext cx="7616380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6600" dirty="0"/>
              <a:t>Besuch im</a:t>
            </a:r>
          </a:p>
          <a:p>
            <a:pPr algn="ctr"/>
            <a:r>
              <a:rPr lang="de-DE" sz="6600" dirty="0"/>
              <a:t>Schulbiologiezentrum</a:t>
            </a:r>
          </a:p>
        </p:txBody>
      </p:sp>
    </p:spTree>
    <p:extLst>
      <p:ext uri="{BB962C8B-B14F-4D97-AF65-F5344CB8AC3E}">
        <p14:creationId xmlns:p14="http://schemas.microsoft.com/office/powerpoint/2010/main" val="4125533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7000">
        <p:fade/>
      </p:transition>
    </mc:Choice>
    <mc:Fallback xmlns="">
      <p:transition spd="slow" advClick="0" advTm="7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Ein Bild, das Person, Im Haus enthält.&#10;&#10;Automatisch generierte Beschreibung">
            <a:extLst>
              <a:ext uri="{FF2B5EF4-FFF2-40B4-BE49-F238E27FC236}">
                <a16:creationId xmlns:a16="http://schemas.microsoft.com/office/drawing/2014/main" id="{069637AD-B907-D4F4-876B-5DD2A6E4F8E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517503" y="1287759"/>
            <a:ext cx="2687840" cy="26192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Grafik 5" descr="Ein Bild, das draußen, Person enthält.&#10;&#10;Automatisch generierte Beschreibung">
            <a:extLst>
              <a:ext uri="{FF2B5EF4-FFF2-40B4-BE49-F238E27FC236}">
                <a16:creationId xmlns:a16="http://schemas.microsoft.com/office/drawing/2014/main" id="{E7133A6F-C731-CCFC-B359-4F27C0CF012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69608" y="3747364"/>
            <a:ext cx="3632433" cy="24085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Grafik 7" descr="Ein Bild, das Person, Kind, Sitzen, Junge enthält.&#10;&#10;Automatisch generierte Beschreibung">
            <a:extLst>
              <a:ext uri="{FF2B5EF4-FFF2-40B4-BE49-F238E27FC236}">
                <a16:creationId xmlns:a16="http://schemas.microsoft.com/office/drawing/2014/main" id="{FAF34818-13CB-6E49-A8B8-75A0B8940A8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545" y="4029636"/>
            <a:ext cx="3895869" cy="25972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Grafik 9" descr="Ein Bild, das Person, Gras, Kind, Junge enthält.&#10;&#10;Automatisch generierte Beschreibung">
            <a:extLst>
              <a:ext uri="{FF2B5EF4-FFF2-40B4-BE49-F238E27FC236}">
                <a16:creationId xmlns:a16="http://schemas.microsoft.com/office/drawing/2014/main" id="{91300BB4-2EC4-3E90-2A42-801605F069E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56747" y="1253453"/>
            <a:ext cx="3632433" cy="24216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49A26175-E19D-3818-2E79-D596BF6106E3}"/>
              </a:ext>
            </a:extLst>
          </p:cNvPr>
          <p:cNvSpPr txBox="1"/>
          <p:nvPr/>
        </p:nvSpPr>
        <p:spPr>
          <a:xfrm>
            <a:off x="1122337" y="381000"/>
            <a:ext cx="68993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4000" dirty="0"/>
              <a:t>Anreise mit der Deutschen Bahn</a:t>
            </a:r>
          </a:p>
        </p:txBody>
      </p:sp>
    </p:spTree>
    <p:extLst>
      <p:ext uri="{BB962C8B-B14F-4D97-AF65-F5344CB8AC3E}">
        <p14:creationId xmlns:p14="http://schemas.microsoft.com/office/powerpoint/2010/main" val="724226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7000">
        <p:fade/>
      </p:transition>
    </mc:Choice>
    <mc:Fallback xmlns="">
      <p:transition spd="slow" advClick="0" advTm="700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C5C92C7F-1EAD-1923-4BF4-54030747D173}"/>
              </a:ext>
            </a:extLst>
          </p:cNvPr>
          <p:cNvSpPr txBox="1"/>
          <p:nvPr/>
        </p:nvSpPr>
        <p:spPr>
          <a:xfrm>
            <a:off x="467616" y="381000"/>
            <a:ext cx="820878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4000" dirty="0"/>
              <a:t>Wir lernen die Kräuterküche kennen …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C34C456A-D920-AD24-1978-8B138B51613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9602" y="1088886"/>
            <a:ext cx="3731537" cy="24876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AC089A95-A009-2AE8-D962-3BF89D769D2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68145" y="1088886"/>
            <a:ext cx="4456253" cy="29708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191BDBF9-DC1D-A53A-A4D0-7BD47893309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9601" y="3942275"/>
            <a:ext cx="3849727" cy="25664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9570E193-F942-DD3F-2AA2-ED0D6FD2F6E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74674" y="4270377"/>
            <a:ext cx="3309935" cy="22066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62338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7000">
        <p:fade/>
      </p:transition>
    </mc:Choice>
    <mc:Fallback xmlns="">
      <p:transition spd="slow" advClick="0" advTm="7000">
        <p:fade/>
      </p:transition>
    </mc:Fallback>
  </mc:AlternateContent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0</TotalTime>
  <Words>72</Words>
  <Application>Microsoft Office PowerPoint</Application>
  <PresentationFormat>Bildschirmpräsentation (4:3)</PresentationFormat>
  <Paragraphs>22</Paragraphs>
  <Slides>43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43</vt:i4>
      </vt:variant>
    </vt:vector>
  </HeadingPairs>
  <TitlesOfParts>
    <vt:vector size="47" baseType="lpstr">
      <vt:lpstr>Arial</vt:lpstr>
      <vt:lpstr>Calibri</vt:lpstr>
      <vt:lpstr>Calibri Light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Christof Lauterbach</dc:creator>
  <cp:lastModifiedBy>Sibylle Schneider</cp:lastModifiedBy>
  <cp:revision>11</cp:revision>
  <dcterms:created xsi:type="dcterms:W3CDTF">2023-05-08T19:49:25Z</dcterms:created>
  <dcterms:modified xsi:type="dcterms:W3CDTF">2023-05-29T10:21:21Z</dcterms:modified>
</cp:coreProperties>
</file>